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61" r:id="rId2"/>
    <p:sldId id="257" r:id="rId3"/>
    <p:sldId id="262" r:id="rId4"/>
    <p:sldId id="263" r:id="rId5"/>
    <p:sldId id="268" r:id="rId6"/>
    <p:sldId id="264" r:id="rId7"/>
    <p:sldId id="265" r:id="rId8"/>
    <p:sldId id="266" r:id="rId9"/>
    <p:sldId id="267" r:id="rId10"/>
    <p:sldId id="269" r:id="rId11"/>
    <p:sldId id="270" r:id="rId12"/>
    <p:sldId id="271" r:id="rId13"/>
    <p:sldId id="272" r:id="rId14"/>
    <p:sldId id="273" r:id="rId15"/>
    <p:sldId id="274" r:id="rId16"/>
    <p:sldId id="280" r:id="rId17"/>
    <p:sldId id="275" r:id="rId18"/>
    <p:sldId id="277" r:id="rId19"/>
    <p:sldId id="276" r:id="rId20"/>
    <p:sldId id="278" r:id="rId21"/>
    <p:sldId id="279" r:id="rId22"/>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10" autoAdjust="0"/>
    <p:restoredTop sz="94687"/>
  </p:normalViewPr>
  <p:slideViewPr>
    <p:cSldViewPr snapToGrid="0" snapToObjects="1">
      <p:cViewPr varScale="1">
        <p:scale>
          <a:sx n="104" d="100"/>
          <a:sy n="104" d="100"/>
        </p:scale>
        <p:origin x="2320"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D92514-7132-7847-BF8D-D4FE973AEA9C}" type="datetimeFigureOut">
              <a:rPr lang="it-IT" smtClean="0"/>
              <a:t>08/04/21</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FF6E6A-DE8E-834C-9605-06F7B4A3FFF2}" type="slidenum">
              <a:rPr lang="it-IT" smtClean="0"/>
              <a:t>‹N›</a:t>
            </a:fld>
            <a:endParaRPr lang="it-IT"/>
          </a:p>
        </p:txBody>
      </p:sp>
    </p:spTree>
    <p:extLst>
      <p:ext uri="{BB962C8B-B14F-4D97-AF65-F5344CB8AC3E}">
        <p14:creationId xmlns:p14="http://schemas.microsoft.com/office/powerpoint/2010/main" val="86357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1FF6E6A-DE8E-834C-9605-06F7B4A3FFF2}" type="slidenum">
              <a:rPr lang="it-IT" smtClean="0"/>
              <a:t>12</a:t>
            </a:fld>
            <a:endParaRPr lang="it-IT"/>
          </a:p>
        </p:txBody>
      </p:sp>
    </p:spTree>
    <p:extLst>
      <p:ext uri="{BB962C8B-B14F-4D97-AF65-F5344CB8AC3E}">
        <p14:creationId xmlns:p14="http://schemas.microsoft.com/office/powerpoint/2010/main" val="3235688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08/04/21</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08/04/21</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6091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157778" y="6363505"/>
            <a:ext cx="1476686" cy="276999"/>
          </a:xfrm>
          <a:prstGeom prst="rect">
            <a:avLst/>
          </a:prstGeom>
          <a:noFill/>
        </p:spPr>
        <p:txBody>
          <a:bodyPr wrap="none" rtlCol="0">
            <a:spAutoFit/>
          </a:bodyPr>
          <a:lstStyle/>
          <a:p>
            <a:r>
              <a:rPr lang="it-IT" sz="1200" b="1" dirty="0">
                <a:solidFill>
                  <a:srgbClr val="FFFFFF"/>
                </a:solidFill>
                <a:latin typeface="Arial"/>
                <a:cs typeface="Arial"/>
              </a:rPr>
              <a:t>Matteo Formentin</a:t>
            </a:r>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08/04/21</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08/04/21</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08/04/21</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08/04/21</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08/04/21</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08/04/21</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08/04/21</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641534" y="4149725"/>
            <a:ext cx="7772400" cy="968375"/>
          </a:xfrm>
          <a:prstGeom prst="rect">
            <a:avLst/>
          </a:prstGeom>
        </p:spPr>
        <p:txBody>
          <a:bodyPr>
            <a:normAutofit fontScale="92500" lnSpcReduction="20000"/>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dirty="0"/>
              <a:t>Data </a:t>
            </a:r>
            <a:r>
              <a:rPr lang="it-IT" dirty="0" err="1"/>
              <a:t>Ingestion</a:t>
            </a:r>
            <a:r>
              <a:rPr lang="it-IT" dirty="0"/>
              <a:t> Pipeline for Real Time Machine Learning</a:t>
            </a:r>
          </a:p>
        </p:txBody>
      </p:sp>
      <p:sp>
        <p:nvSpPr>
          <p:cNvPr id="133" name="Sottotitolo 2"/>
          <p:cNvSpPr txBox="1">
            <a:spLocks/>
          </p:cNvSpPr>
          <p:nvPr/>
        </p:nvSpPr>
        <p:spPr>
          <a:xfrm>
            <a:off x="641534" y="5118100"/>
            <a:ext cx="7772400" cy="1333500"/>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it-IT">
                <a:solidFill>
                  <a:schemeClr val="bg1"/>
                </a:solidFill>
              </a:rPr>
              <a:t>8/04/2021</a:t>
            </a:r>
          </a:p>
        </p:txBody>
      </p:sp>
    </p:spTree>
    <p:extLst>
      <p:ext uri="{BB962C8B-B14F-4D97-AF65-F5344CB8AC3E}">
        <p14:creationId xmlns:p14="http://schemas.microsoft.com/office/powerpoint/2010/main" val="175111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69CBF3-4676-A549-81FF-0F6F42BFBDA5}"/>
              </a:ext>
            </a:extLst>
          </p:cNvPr>
          <p:cNvSpPr>
            <a:spLocks noGrp="1"/>
          </p:cNvSpPr>
          <p:nvPr>
            <p:ph type="title"/>
          </p:nvPr>
        </p:nvSpPr>
        <p:spPr/>
        <p:txBody>
          <a:bodyPr/>
          <a:lstStyle/>
          <a:p>
            <a:r>
              <a:rPr lang="en-GB" dirty="0"/>
              <a:t>Elasticsearch vs SQL</a:t>
            </a:r>
            <a:endParaRPr lang="it-IT" dirty="0"/>
          </a:p>
        </p:txBody>
      </p:sp>
      <p:graphicFrame>
        <p:nvGraphicFramePr>
          <p:cNvPr id="4" name="Tabella 4">
            <a:extLst>
              <a:ext uri="{FF2B5EF4-FFF2-40B4-BE49-F238E27FC236}">
                <a16:creationId xmlns:a16="http://schemas.microsoft.com/office/drawing/2014/main" id="{108B2F7E-015E-3A47-816A-543E75AC9977}"/>
              </a:ext>
            </a:extLst>
          </p:cNvPr>
          <p:cNvGraphicFramePr>
            <a:graphicFrameLocks noGrp="1"/>
          </p:cNvGraphicFramePr>
          <p:nvPr>
            <p:ph idx="1"/>
            <p:extLst>
              <p:ext uri="{D42A27DB-BD31-4B8C-83A1-F6EECF244321}">
                <p14:modId xmlns:p14="http://schemas.microsoft.com/office/powerpoint/2010/main" val="992888786"/>
              </p:ext>
            </p:extLst>
          </p:nvPr>
        </p:nvGraphicFramePr>
        <p:xfrm>
          <a:off x="457200" y="1600200"/>
          <a:ext cx="8323263" cy="3312160"/>
        </p:xfrm>
        <a:graphic>
          <a:graphicData uri="http://schemas.openxmlformats.org/drawingml/2006/table">
            <a:tbl>
              <a:tblPr firstRow="1" bandRow="1">
                <a:tableStyleId>{5C22544A-7EE6-4342-B048-85BDC9FD1C3A}</a:tableStyleId>
              </a:tblPr>
              <a:tblGrid>
                <a:gridCol w="2774421">
                  <a:extLst>
                    <a:ext uri="{9D8B030D-6E8A-4147-A177-3AD203B41FA5}">
                      <a16:colId xmlns:a16="http://schemas.microsoft.com/office/drawing/2014/main" val="723503437"/>
                    </a:ext>
                  </a:extLst>
                </a:gridCol>
                <a:gridCol w="2774421">
                  <a:extLst>
                    <a:ext uri="{9D8B030D-6E8A-4147-A177-3AD203B41FA5}">
                      <a16:colId xmlns:a16="http://schemas.microsoft.com/office/drawing/2014/main" val="1281145226"/>
                    </a:ext>
                  </a:extLst>
                </a:gridCol>
                <a:gridCol w="2774421">
                  <a:extLst>
                    <a:ext uri="{9D8B030D-6E8A-4147-A177-3AD203B41FA5}">
                      <a16:colId xmlns:a16="http://schemas.microsoft.com/office/drawing/2014/main" val="2441136786"/>
                    </a:ext>
                  </a:extLst>
                </a:gridCol>
              </a:tblGrid>
              <a:tr h="370840">
                <a:tc>
                  <a:txBody>
                    <a:bodyPr/>
                    <a:lstStyle/>
                    <a:p>
                      <a:endParaRPr lang="it-IT"/>
                    </a:p>
                  </a:txBody>
                  <a:tcPr/>
                </a:tc>
                <a:tc>
                  <a:txBody>
                    <a:bodyPr/>
                    <a:lstStyle/>
                    <a:p>
                      <a:r>
                        <a:rPr lang="en-GB"/>
                        <a:t>SQL</a:t>
                      </a:r>
                      <a:endParaRPr lang="it-IT"/>
                    </a:p>
                  </a:txBody>
                  <a:tcPr/>
                </a:tc>
                <a:tc>
                  <a:txBody>
                    <a:bodyPr/>
                    <a:lstStyle/>
                    <a:p>
                      <a:r>
                        <a:rPr lang="en-GB" err="1"/>
                        <a:t>Elasticsearch</a:t>
                      </a:r>
                      <a:endParaRPr lang="it-IT"/>
                    </a:p>
                  </a:txBody>
                  <a:tcPr/>
                </a:tc>
                <a:extLst>
                  <a:ext uri="{0D108BD9-81ED-4DB2-BD59-A6C34878D82A}">
                    <a16:rowId xmlns:a16="http://schemas.microsoft.com/office/drawing/2014/main" val="161381688"/>
                  </a:ext>
                </a:extLst>
              </a:tr>
              <a:tr h="370840">
                <a:tc>
                  <a:txBody>
                    <a:bodyPr/>
                    <a:lstStyle/>
                    <a:p>
                      <a:r>
                        <a:rPr lang="en-GB"/>
                        <a:t>Query optimisation </a:t>
                      </a:r>
                      <a:endParaRPr lang="it-IT"/>
                    </a:p>
                  </a:txBody>
                  <a:tcPr/>
                </a:tc>
                <a:tc>
                  <a:txBody>
                    <a:bodyPr/>
                    <a:lstStyle/>
                    <a:p>
                      <a:r>
                        <a:rPr lang="en-GB"/>
                        <a:t>Relations</a:t>
                      </a:r>
                      <a:endParaRPr lang="it-IT"/>
                    </a:p>
                  </a:txBody>
                  <a:tcPr/>
                </a:tc>
                <a:tc>
                  <a:txBody>
                    <a:bodyPr/>
                    <a:lstStyle/>
                    <a:p>
                      <a:r>
                        <a:rPr lang="en-GB"/>
                        <a:t>Text search</a:t>
                      </a:r>
                      <a:endParaRPr lang="it-IT"/>
                    </a:p>
                  </a:txBody>
                  <a:tcPr/>
                </a:tc>
                <a:extLst>
                  <a:ext uri="{0D108BD9-81ED-4DB2-BD59-A6C34878D82A}">
                    <a16:rowId xmlns:a16="http://schemas.microsoft.com/office/drawing/2014/main" val="3798528521"/>
                  </a:ext>
                </a:extLst>
              </a:tr>
              <a:tr h="370840">
                <a:tc>
                  <a:txBody>
                    <a:bodyPr/>
                    <a:lstStyle/>
                    <a:p>
                      <a:r>
                        <a:rPr lang="en-GB"/>
                        <a:t>Transaction Support</a:t>
                      </a:r>
                      <a:endParaRPr lang="it-IT"/>
                    </a:p>
                  </a:txBody>
                  <a:tcPr/>
                </a:tc>
                <a:tc>
                  <a:txBody>
                    <a:bodyPr/>
                    <a:lstStyle/>
                    <a:p>
                      <a:r>
                        <a:rPr lang="en-GB"/>
                        <a:t>ACID </a:t>
                      </a:r>
                      <a:endParaRPr lang="it-IT"/>
                    </a:p>
                  </a:txBody>
                  <a:tcPr/>
                </a:tc>
                <a:tc>
                  <a:txBody>
                    <a:bodyPr/>
                    <a:lstStyle/>
                    <a:p>
                      <a:r>
                        <a:rPr lang="en-GB"/>
                        <a:t>No since read oriented</a:t>
                      </a:r>
                      <a:endParaRPr lang="it-IT"/>
                    </a:p>
                  </a:txBody>
                  <a:tcPr/>
                </a:tc>
                <a:extLst>
                  <a:ext uri="{0D108BD9-81ED-4DB2-BD59-A6C34878D82A}">
                    <a16:rowId xmlns:a16="http://schemas.microsoft.com/office/drawing/2014/main" val="2721422902"/>
                  </a:ext>
                </a:extLst>
              </a:tr>
              <a:tr h="370840">
                <a:tc>
                  <a:txBody>
                    <a:bodyPr/>
                    <a:lstStyle/>
                    <a:p>
                      <a:r>
                        <a:rPr lang="en-GB"/>
                        <a:t>Schema</a:t>
                      </a:r>
                      <a:endParaRPr lang="it-IT"/>
                    </a:p>
                  </a:txBody>
                  <a:tcPr/>
                </a:tc>
                <a:tc>
                  <a:txBody>
                    <a:bodyPr/>
                    <a:lstStyle/>
                    <a:p>
                      <a:r>
                        <a:rPr lang="en-GB"/>
                        <a:t>Yes</a:t>
                      </a:r>
                      <a:endParaRPr lang="it-IT"/>
                    </a:p>
                  </a:txBody>
                  <a:tcPr/>
                </a:tc>
                <a:tc>
                  <a:txBody>
                    <a:bodyPr/>
                    <a:lstStyle/>
                    <a:p>
                      <a:r>
                        <a:rPr lang="en-GB"/>
                        <a:t>No</a:t>
                      </a:r>
                      <a:endParaRPr lang="it-IT"/>
                    </a:p>
                  </a:txBody>
                  <a:tcPr/>
                </a:tc>
                <a:extLst>
                  <a:ext uri="{0D108BD9-81ED-4DB2-BD59-A6C34878D82A}">
                    <a16:rowId xmlns:a16="http://schemas.microsoft.com/office/drawing/2014/main" val="2819555781"/>
                  </a:ext>
                </a:extLst>
              </a:tr>
              <a:tr h="370840">
                <a:tc>
                  <a:txBody>
                    <a:bodyPr/>
                    <a:lstStyle/>
                    <a:p>
                      <a:r>
                        <a:rPr lang="en-GB"/>
                        <a:t>Structure</a:t>
                      </a:r>
                      <a:endParaRPr lang="it-IT"/>
                    </a:p>
                  </a:txBody>
                  <a:tcPr/>
                </a:tc>
                <a:tc>
                  <a:txBody>
                    <a:bodyPr/>
                    <a:lstStyle/>
                    <a:p>
                      <a:r>
                        <a:rPr lang="en-GB"/>
                        <a:t>DB, Table, rows</a:t>
                      </a:r>
                      <a:endParaRPr lang="it-IT"/>
                    </a:p>
                  </a:txBody>
                  <a:tcPr/>
                </a:tc>
                <a:tc>
                  <a:txBody>
                    <a:bodyPr/>
                    <a:lstStyle/>
                    <a:p>
                      <a:r>
                        <a:rPr lang="en-GB"/>
                        <a:t>Index, JSON document with fields</a:t>
                      </a:r>
                      <a:endParaRPr lang="it-IT"/>
                    </a:p>
                  </a:txBody>
                  <a:tcPr/>
                </a:tc>
                <a:extLst>
                  <a:ext uri="{0D108BD9-81ED-4DB2-BD59-A6C34878D82A}">
                    <a16:rowId xmlns:a16="http://schemas.microsoft.com/office/drawing/2014/main" val="466289721"/>
                  </a:ext>
                </a:extLst>
              </a:tr>
              <a:tr h="370840">
                <a:tc>
                  <a:txBody>
                    <a:bodyPr/>
                    <a:lstStyle/>
                    <a:p>
                      <a:r>
                        <a:rPr lang="en-GB"/>
                        <a:t>Use case</a:t>
                      </a:r>
                      <a:endParaRPr lang="it-IT"/>
                    </a:p>
                  </a:txBody>
                  <a:tcPr/>
                </a:tc>
                <a:tc>
                  <a:txBody>
                    <a:bodyPr/>
                    <a:lstStyle/>
                    <a:p>
                      <a:r>
                        <a:rPr lang="en-GB"/>
                        <a:t>Complex application that requires complex relation between entities and frequent update </a:t>
                      </a:r>
                      <a:endParaRPr lang="it-IT"/>
                    </a:p>
                  </a:txBody>
                  <a:tcPr/>
                </a:tc>
                <a:tc>
                  <a:txBody>
                    <a:bodyPr/>
                    <a:lstStyle/>
                    <a:p>
                      <a:r>
                        <a:rPr lang="en-GB"/>
                        <a:t>Search, extraction and aggregation of high volumes of data in small time amounts </a:t>
                      </a:r>
                      <a:endParaRPr lang="it-IT"/>
                    </a:p>
                  </a:txBody>
                  <a:tcPr/>
                </a:tc>
                <a:extLst>
                  <a:ext uri="{0D108BD9-81ED-4DB2-BD59-A6C34878D82A}">
                    <a16:rowId xmlns:a16="http://schemas.microsoft.com/office/drawing/2014/main" val="1968658955"/>
                  </a:ext>
                </a:extLst>
              </a:tr>
            </a:tbl>
          </a:graphicData>
        </a:graphic>
      </p:graphicFrame>
    </p:spTree>
    <p:extLst>
      <p:ext uri="{BB962C8B-B14F-4D97-AF65-F5344CB8AC3E}">
        <p14:creationId xmlns:p14="http://schemas.microsoft.com/office/powerpoint/2010/main" val="2330143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FA637E51-99A8-1D4B-A3B9-75F79A82D6B7}"/>
              </a:ext>
            </a:extLst>
          </p:cNvPr>
          <p:cNvSpPr>
            <a:spLocks noGrp="1"/>
          </p:cNvSpPr>
          <p:nvPr>
            <p:ph idx="1"/>
          </p:nvPr>
        </p:nvSpPr>
        <p:spPr/>
        <p:txBody>
          <a:bodyPr/>
          <a:lstStyle/>
          <a:p>
            <a:pPr marL="342900" indent="-342900">
              <a:buFont typeface="Arial" panose="020B0604020202020204" pitchFamily="34" charset="0"/>
              <a:buChar char="•"/>
            </a:pPr>
            <a:r>
              <a:rPr lang="en-GB" dirty="0"/>
              <a:t>Data visualisation tool</a:t>
            </a:r>
          </a:p>
          <a:p>
            <a:pPr marL="342900" indent="-342900">
              <a:buFont typeface="Arial" panose="020B0604020202020204" pitchFamily="34" charset="0"/>
              <a:buChar char="•"/>
            </a:pPr>
            <a:r>
              <a:rPr lang="en-GB" dirty="0"/>
              <a:t>Web interface that simplifies </a:t>
            </a:r>
            <a:r>
              <a:rPr lang="en-GB" dirty="0" err="1"/>
              <a:t>Elasticsearch</a:t>
            </a:r>
            <a:r>
              <a:rPr lang="en-GB" dirty="0"/>
              <a:t> query design and provides results visualisation on widgets such as graphs, bar charts, …</a:t>
            </a:r>
          </a:p>
          <a:p>
            <a:pPr marL="342900" indent="-342900">
              <a:buFont typeface="Arial" panose="020B0604020202020204" pitchFamily="34" charset="0"/>
              <a:buChar char="•"/>
            </a:pPr>
            <a:r>
              <a:rPr lang="en-GB" dirty="0"/>
              <a:t>Widgets can be organised in “control room” style dashboards </a:t>
            </a:r>
          </a:p>
          <a:p>
            <a:pPr marL="342900" indent="-342900">
              <a:buFont typeface="Arial" panose="020B0604020202020204" pitchFamily="34" charset="0"/>
              <a:buChar char="•"/>
            </a:pPr>
            <a:r>
              <a:rPr lang="en-GB" dirty="0"/>
              <a:t>Can be used to visualise a real-time status or a historical snapshot of the network and to display machine learning algorithms outcome</a:t>
            </a:r>
          </a:p>
        </p:txBody>
      </p:sp>
      <p:pic>
        <p:nvPicPr>
          <p:cNvPr id="5" name="Immagine 5">
            <a:extLst>
              <a:ext uri="{FF2B5EF4-FFF2-40B4-BE49-F238E27FC236}">
                <a16:creationId xmlns:a16="http://schemas.microsoft.com/office/drawing/2014/main" id="{FF9DC46E-70D3-B749-B5EC-218AD0C6CDB2}"/>
              </a:ext>
            </a:extLst>
          </p:cNvPr>
          <p:cNvPicPr>
            <a:picLocks noChangeAspect="1"/>
          </p:cNvPicPr>
          <p:nvPr/>
        </p:nvPicPr>
        <p:blipFill>
          <a:blip r:embed="rId2"/>
          <a:stretch>
            <a:fillRect/>
          </a:stretch>
        </p:blipFill>
        <p:spPr>
          <a:xfrm>
            <a:off x="363074" y="-646084"/>
            <a:ext cx="2411268" cy="2412839"/>
          </a:xfrm>
          <a:prstGeom prst="rect">
            <a:avLst/>
          </a:prstGeom>
        </p:spPr>
      </p:pic>
    </p:spTree>
    <p:extLst>
      <p:ext uri="{BB962C8B-B14F-4D97-AF65-F5344CB8AC3E}">
        <p14:creationId xmlns:p14="http://schemas.microsoft.com/office/powerpoint/2010/main" val="1258605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6A928F-D6E1-5F45-95E2-BDAA4F3BA24B}"/>
              </a:ext>
            </a:extLst>
          </p:cNvPr>
          <p:cNvSpPr>
            <a:spLocks noGrp="1"/>
          </p:cNvSpPr>
          <p:nvPr>
            <p:ph type="title"/>
          </p:nvPr>
        </p:nvSpPr>
        <p:spPr/>
        <p:txBody>
          <a:bodyPr/>
          <a:lstStyle/>
          <a:p>
            <a:r>
              <a:rPr lang="en-GB" dirty="0"/>
              <a:t>How A Kibana Dashboard Look Likes</a:t>
            </a:r>
            <a:endParaRPr lang="it-IT" dirty="0"/>
          </a:p>
        </p:txBody>
      </p:sp>
      <p:pic>
        <p:nvPicPr>
          <p:cNvPr id="9" name="Immagine 8">
            <a:extLst>
              <a:ext uri="{FF2B5EF4-FFF2-40B4-BE49-F238E27FC236}">
                <a16:creationId xmlns:a16="http://schemas.microsoft.com/office/drawing/2014/main" id="{9F53D2E5-1EDD-ED42-B6F8-7050B70E1053}"/>
              </a:ext>
            </a:extLst>
          </p:cNvPr>
          <p:cNvPicPr>
            <a:picLocks noChangeAspect="1"/>
          </p:cNvPicPr>
          <p:nvPr/>
        </p:nvPicPr>
        <p:blipFill>
          <a:blip r:embed="rId3"/>
          <a:stretch>
            <a:fillRect/>
          </a:stretch>
        </p:blipFill>
        <p:spPr>
          <a:xfrm>
            <a:off x="0" y="1278411"/>
            <a:ext cx="9144000" cy="4087170"/>
          </a:xfrm>
          <a:prstGeom prst="rect">
            <a:avLst/>
          </a:prstGeom>
        </p:spPr>
      </p:pic>
    </p:spTree>
    <p:extLst>
      <p:ext uri="{BB962C8B-B14F-4D97-AF65-F5344CB8AC3E}">
        <p14:creationId xmlns:p14="http://schemas.microsoft.com/office/powerpoint/2010/main" val="1421825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F9CE18B7-44C4-6A4E-84B4-75C0393551CE}"/>
              </a:ext>
            </a:extLst>
          </p:cNvPr>
          <p:cNvSpPr>
            <a:spLocks noGrp="1"/>
          </p:cNvSpPr>
          <p:nvPr>
            <p:ph idx="1"/>
          </p:nvPr>
        </p:nvSpPr>
        <p:spPr/>
        <p:txBody>
          <a:bodyPr/>
          <a:lstStyle/>
          <a:p>
            <a:pPr marL="342900" indent="-342900">
              <a:buFont typeface="Arial" panose="020B0604020202020204" pitchFamily="34" charset="0"/>
              <a:buChar char="•"/>
            </a:pPr>
            <a:r>
              <a:rPr lang="en-GB" dirty="0"/>
              <a:t>Distributed computing engine</a:t>
            </a:r>
          </a:p>
          <a:p>
            <a:pPr marL="342900" indent="-342900">
              <a:buFont typeface="Arial" panose="020B0604020202020204" pitchFamily="34" charset="0"/>
              <a:buChar char="•"/>
            </a:pPr>
            <a:r>
              <a:rPr lang="en-GB" dirty="0"/>
              <a:t>Each cluster is composed by a master and many workers</a:t>
            </a:r>
          </a:p>
          <a:p>
            <a:pPr marL="342900" indent="-342900">
              <a:buFont typeface="Arial" panose="020B0604020202020204" pitchFamily="34" charset="0"/>
              <a:buChar char="•"/>
            </a:pPr>
            <a:r>
              <a:rPr lang="en-GB" dirty="0"/>
              <a:t>The master handles everything that concerns data distribution and job scheduling on the cluster</a:t>
            </a:r>
          </a:p>
          <a:p>
            <a:pPr marL="342900" indent="-342900">
              <a:buFont typeface="Arial" panose="020B0604020202020204" pitchFamily="34" charset="0"/>
              <a:buChar char="•"/>
            </a:pPr>
            <a:r>
              <a:rPr lang="en-GB" dirty="0"/>
              <a:t>Workers receive tasks, execute them and send results back to master</a:t>
            </a:r>
          </a:p>
          <a:p>
            <a:pPr marL="342900" indent="-342900">
              <a:buFont typeface="Arial" panose="020B0604020202020204" pitchFamily="34" charset="0"/>
              <a:buChar char="•"/>
            </a:pPr>
            <a:r>
              <a:rPr lang="en-GB" dirty="0"/>
              <a:t>The user  provides a script written in python or java spark bindings</a:t>
            </a:r>
          </a:p>
          <a:p>
            <a:pPr marL="342900" indent="-342900">
              <a:buFont typeface="Arial" panose="020B0604020202020204" pitchFamily="34" charset="0"/>
              <a:buChar char="•"/>
            </a:pPr>
            <a:r>
              <a:rPr lang="en-GB" dirty="0"/>
              <a:t>It includes a distributed machine learning library built with parallel execution as goal (</a:t>
            </a:r>
            <a:r>
              <a:rPr lang="en-GB" dirty="0" err="1"/>
              <a:t>scikit</a:t>
            </a:r>
            <a:r>
              <a:rPr lang="en-GB" dirty="0"/>
              <a:t> learn for spark is available as third party library)</a:t>
            </a:r>
          </a:p>
        </p:txBody>
      </p:sp>
      <p:pic>
        <p:nvPicPr>
          <p:cNvPr id="4" name="Immagine 4">
            <a:extLst>
              <a:ext uri="{FF2B5EF4-FFF2-40B4-BE49-F238E27FC236}">
                <a16:creationId xmlns:a16="http://schemas.microsoft.com/office/drawing/2014/main" id="{99310032-BDA9-A44B-83FA-6EFFA04121A0}"/>
              </a:ext>
            </a:extLst>
          </p:cNvPr>
          <p:cNvPicPr>
            <a:picLocks noChangeAspect="1"/>
          </p:cNvPicPr>
          <p:nvPr/>
        </p:nvPicPr>
        <p:blipFill>
          <a:blip r:embed="rId2"/>
          <a:stretch>
            <a:fillRect/>
          </a:stretch>
        </p:blipFill>
        <p:spPr>
          <a:xfrm>
            <a:off x="457200" y="80818"/>
            <a:ext cx="1885142" cy="978742"/>
          </a:xfrm>
          <a:prstGeom prst="rect">
            <a:avLst/>
          </a:prstGeom>
        </p:spPr>
      </p:pic>
    </p:spTree>
    <p:extLst>
      <p:ext uri="{BB962C8B-B14F-4D97-AF65-F5344CB8AC3E}">
        <p14:creationId xmlns:p14="http://schemas.microsoft.com/office/powerpoint/2010/main" val="2151691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9F6C6C-2E85-324C-B137-BCCFA9C90E23}"/>
              </a:ext>
            </a:extLst>
          </p:cNvPr>
          <p:cNvSpPr>
            <a:spLocks noGrp="1"/>
          </p:cNvSpPr>
          <p:nvPr>
            <p:ph type="title"/>
          </p:nvPr>
        </p:nvSpPr>
        <p:spPr/>
        <p:txBody>
          <a:bodyPr/>
          <a:lstStyle/>
          <a:p>
            <a:r>
              <a:rPr lang="en-GB" dirty="0"/>
              <a:t>Spark Role In The Pipeline</a:t>
            </a:r>
            <a:endParaRPr lang="it-IT" dirty="0"/>
          </a:p>
        </p:txBody>
      </p:sp>
      <p:sp>
        <p:nvSpPr>
          <p:cNvPr id="3" name="Segnaposto contenuto 2">
            <a:extLst>
              <a:ext uri="{FF2B5EF4-FFF2-40B4-BE49-F238E27FC236}">
                <a16:creationId xmlns:a16="http://schemas.microsoft.com/office/drawing/2014/main" id="{E7FC3B05-2EFF-6F46-B6C6-4C0A023A2BF5}"/>
              </a:ext>
            </a:extLst>
          </p:cNvPr>
          <p:cNvSpPr>
            <a:spLocks noGrp="1"/>
          </p:cNvSpPr>
          <p:nvPr>
            <p:ph idx="1"/>
          </p:nvPr>
        </p:nvSpPr>
        <p:spPr/>
        <p:txBody>
          <a:bodyPr/>
          <a:lstStyle/>
          <a:p>
            <a:pPr marL="342900" indent="-342900">
              <a:buFont typeface="Arial" panose="020B0604020202020204" pitchFamily="34" charset="0"/>
              <a:buChar char="•"/>
            </a:pPr>
            <a:r>
              <a:rPr lang="en-GB" dirty="0"/>
              <a:t>Spark will run machine learning model on the data saved on </a:t>
            </a:r>
            <a:r>
              <a:rPr lang="en-GB" dirty="0" err="1"/>
              <a:t>Eleasticsearch</a:t>
            </a:r>
            <a:endParaRPr lang="en-GB" dirty="0"/>
          </a:p>
          <a:p>
            <a:pPr marL="342900" indent="-342900">
              <a:buFont typeface="Arial" panose="020B0604020202020204" pitchFamily="34" charset="0"/>
              <a:buChar char="•"/>
            </a:pPr>
            <a:r>
              <a:rPr lang="en-GB" dirty="0"/>
              <a:t>Results will be saved on the database and visualised on a </a:t>
            </a:r>
            <a:r>
              <a:rPr lang="en-GB" dirty="0" err="1"/>
              <a:t>Kibana</a:t>
            </a:r>
            <a:r>
              <a:rPr lang="en-GB" dirty="0"/>
              <a:t> dashboard</a:t>
            </a:r>
          </a:p>
        </p:txBody>
      </p:sp>
    </p:spTree>
    <p:extLst>
      <p:ext uri="{BB962C8B-B14F-4D97-AF65-F5344CB8AC3E}">
        <p14:creationId xmlns:p14="http://schemas.microsoft.com/office/powerpoint/2010/main" val="3953705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A71577-37FA-3F41-B996-76ECD9412589}"/>
              </a:ext>
            </a:extLst>
          </p:cNvPr>
          <p:cNvSpPr>
            <a:spLocks noGrp="1"/>
          </p:cNvSpPr>
          <p:nvPr>
            <p:ph type="title"/>
          </p:nvPr>
        </p:nvSpPr>
        <p:spPr/>
        <p:txBody>
          <a:bodyPr/>
          <a:lstStyle/>
          <a:p>
            <a:r>
              <a:rPr lang="en-GB" dirty="0"/>
              <a:t>Managing And Deploying The Pipeline</a:t>
            </a:r>
            <a:endParaRPr lang="it-IT" dirty="0"/>
          </a:p>
        </p:txBody>
      </p:sp>
      <p:sp>
        <p:nvSpPr>
          <p:cNvPr id="3" name="Segnaposto contenuto 2">
            <a:extLst>
              <a:ext uri="{FF2B5EF4-FFF2-40B4-BE49-F238E27FC236}">
                <a16:creationId xmlns:a16="http://schemas.microsoft.com/office/drawing/2014/main" id="{2CE4F5A7-2F37-8842-93F6-13724B8D83FE}"/>
              </a:ext>
            </a:extLst>
          </p:cNvPr>
          <p:cNvSpPr>
            <a:spLocks noGrp="1"/>
          </p:cNvSpPr>
          <p:nvPr>
            <p:ph idx="1"/>
          </p:nvPr>
        </p:nvSpPr>
        <p:spPr/>
        <p:txBody>
          <a:bodyPr/>
          <a:lstStyle/>
          <a:p>
            <a:pPr marL="342900" indent="-342900">
              <a:buFont typeface="Arial" panose="020B0604020202020204" pitchFamily="34" charset="0"/>
              <a:buChar char="•"/>
            </a:pPr>
            <a:r>
              <a:rPr lang="en-GB" dirty="0"/>
              <a:t>The most challenging part in distributed architectures is managing the underlying hardware and operating systems</a:t>
            </a:r>
          </a:p>
          <a:p>
            <a:pPr marL="342900" indent="-342900">
              <a:buFont typeface="Arial" panose="020B0604020202020204" pitchFamily="34" charset="0"/>
              <a:buChar char="•"/>
            </a:pPr>
            <a:r>
              <a:rPr lang="en-GB" dirty="0"/>
              <a:t>The first evolution came with virtualisation, but still VMs needs operating system and software installs, security patches applications and in case another instance is needed everything should be redone from scratch</a:t>
            </a:r>
          </a:p>
          <a:p>
            <a:pPr marL="342900" indent="-342900">
              <a:buFont typeface="Arial" panose="020B0604020202020204" pitchFamily="34" charset="0"/>
              <a:buChar char="•"/>
            </a:pPr>
            <a:r>
              <a:rPr lang="en-GB" dirty="0"/>
              <a:t>Containers solve this problem by also abstracting the operating system</a:t>
            </a:r>
          </a:p>
        </p:txBody>
      </p:sp>
    </p:spTree>
    <p:extLst>
      <p:ext uri="{BB962C8B-B14F-4D97-AF65-F5344CB8AC3E}">
        <p14:creationId xmlns:p14="http://schemas.microsoft.com/office/powerpoint/2010/main" val="3631606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5A3EF3-A81A-F848-9DFA-5CDF8B54FEB3}"/>
              </a:ext>
            </a:extLst>
          </p:cNvPr>
          <p:cNvSpPr>
            <a:spLocks noGrp="1"/>
          </p:cNvSpPr>
          <p:nvPr>
            <p:ph type="title"/>
          </p:nvPr>
        </p:nvSpPr>
        <p:spPr/>
        <p:txBody>
          <a:bodyPr/>
          <a:lstStyle/>
          <a:p>
            <a:r>
              <a:rPr lang="it-IT" dirty="0"/>
              <a:t>Container vs VM</a:t>
            </a:r>
          </a:p>
        </p:txBody>
      </p:sp>
      <p:sp>
        <p:nvSpPr>
          <p:cNvPr id="3" name="Segnaposto contenuto 2">
            <a:extLst>
              <a:ext uri="{FF2B5EF4-FFF2-40B4-BE49-F238E27FC236}">
                <a16:creationId xmlns:a16="http://schemas.microsoft.com/office/drawing/2014/main" id="{A90533BE-10A7-304B-A3B7-EB4B6635D989}"/>
              </a:ext>
            </a:extLst>
          </p:cNvPr>
          <p:cNvSpPr>
            <a:spLocks noGrp="1"/>
          </p:cNvSpPr>
          <p:nvPr>
            <p:ph idx="1"/>
          </p:nvPr>
        </p:nvSpPr>
        <p:spPr/>
        <p:txBody>
          <a:bodyPr/>
          <a:lstStyle/>
          <a:p>
            <a:pPr marL="342900" indent="-342900">
              <a:buFont typeface="Arial" panose="020B0604020202020204" pitchFamily="34" charset="0"/>
              <a:buChar char="•"/>
            </a:pPr>
            <a:r>
              <a:rPr lang="en-GB" dirty="0"/>
              <a:t>Containers are lightweight VMs that run only the application and the required dependencies</a:t>
            </a:r>
          </a:p>
          <a:p>
            <a:pPr marL="342900" indent="-342900">
              <a:buFont typeface="Arial" panose="020B0604020202020204" pitchFamily="34" charset="0"/>
              <a:buChar char="•"/>
            </a:pPr>
            <a:r>
              <a:rPr lang="en-GB" dirty="0"/>
              <a:t>Call to the OS are forwarded to the Host (OS Virtualisation)</a:t>
            </a:r>
          </a:p>
          <a:p>
            <a:pPr marL="342900" indent="-342900">
              <a:buFont typeface="Arial" panose="020B0604020202020204" pitchFamily="34" charset="0"/>
              <a:buChar char="•"/>
            </a:pPr>
            <a:endParaRPr lang="en-GB" dirty="0"/>
          </a:p>
        </p:txBody>
      </p:sp>
      <p:pic>
        <p:nvPicPr>
          <p:cNvPr id="5" name="Immagine 4">
            <a:extLst>
              <a:ext uri="{FF2B5EF4-FFF2-40B4-BE49-F238E27FC236}">
                <a16:creationId xmlns:a16="http://schemas.microsoft.com/office/drawing/2014/main" id="{69F0D825-B6D8-4C45-90BA-4FCC7D431FA9}"/>
              </a:ext>
            </a:extLst>
          </p:cNvPr>
          <p:cNvPicPr>
            <a:picLocks noChangeAspect="1"/>
          </p:cNvPicPr>
          <p:nvPr/>
        </p:nvPicPr>
        <p:blipFill>
          <a:blip r:embed="rId2"/>
          <a:stretch>
            <a:fillRect/>
          </a:stretch>
        </p:blipFill>
        <p:spPr>
          <a:xfrm>
            <a:off x="1643401" y="2842674"/>
            <a:ext cx="5951323" cy="3283489"/>
          </a:xfrm>
          <a:prstGeom prst="rect">
            <a:avLst/>
          </a:prstGeom>
        </p:spPr>
      </p:pic>
    </p:spTree>
    <p:extLst>
      <p:ext uri="{BB962C8B-B14F-4D97-AF65-F5344CB8AC3E}">
        <p14:creationId xmlns:p14="http://schemas.microsoft.com/office/powerpoint/2010/main" val="840142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1421888E-CDB9-9B45-B134-528194CF945D}"/>
              </a:ext>
            </a:extLst>
          </p:cNvPr>
          <p:cNvSpPr>
            <a:spLocks noGrp="1"/>
          </p:cNvSpPr>
          <p:nvPr>
            <p:ph idx="1"/>
          </p:nvPr>
        </p:nvSpPr>
        <p:spPr/>
        <p:txBody>
          <a:bodyPr>
            <a:normAutofit/>
          </a:bodyPr>
          <a:lstStyle/>
          <a:p>
            <a:pPr marL="342900" indent="-342900">
              <a:buFont typeface="Arial" panose="020B0604020202020204" pitchFamily="34" charset="0"/>
              <a:buChar char="•"/>
            </a:pPr>
            <a:r>
              <a:rPr lang="en-GB" dirty="0"/>
              <a:t>Docker is a the engine that run the containers</a:t>
            </a:r>
          </a:p>
          <a:p>
            <a:pPr marL="342900" indent="-342900">
              <a:buFont typeface="Arial" panose="020B0604020202020204" pitchFamily="34" charset="0"/>
              <a:buChar char="•"/>
            </a:pPr>
            <a:r>
              <a:rPr lang="en-GB" dirty="0"/>
              <a:t>Container are created as instances of images</a:t>
            </a:r>
          </a:p>
          <a:p>
            <a:pPr marL="342900" indent="-342900">
              <a:buFont typeface="Arial" panose="020B0604020202020204" pitchFamily="34" charset="0"/>
              <a:buChar char="•"/>
            </a:pPr>
            <a:r>
              <a:rPr lang="en-GB" dirty="0"/>
              <a:t>Pre-built images are available from the Docker registry</a:t>
            </a:r>
          </a:p>
          <a:p>
            <a:pPr marL="342900" indent="-342900">
              <a:buFont typeface="Arial" panose="020B0604020202020204" pitchFamily="34" charset="0"/>
              <a:buChar char="•"/>
            </a:pPr>
            <a:r>
              <a:rPr lang="en-GB" dirty="0"/>
              <a:t>Application configuration is provided on start by mounting the configuration files inside the container</a:t>
            </a:r>
          </a:p>
          <a:p>
            <a:pPr marL="342900" indent="-342900">
              <a:buFont typeface="Arial" panose="020B0604020202020204" pitchFamily="34" charset="0"/>
              <a:buChar char="•"/>
            </a:pPr>
            <a:r>
              <a:rPr lang="en-GB" dirty="0"/>
              <a:t>A container is stateless: once deleted the data inside are also deleted. However, persistences mechanism are provided</a:t>
            </a:r>
          </a:p>
          <a:p>
            <a:pPr marL="342900" indent="-342900">
              <a:buFont typeface="Arial" panose="020B0604020202020204" pitchFamily="34" charset="0"/>
              <a:buChar char="•"/>
            </a:pPr>
            <a:r>
              <a:rPr lang="en-GB" dirty="0"/>
              <a:t>Compose: one file cluster specification</a:t>
            </a:r>
          </a:p>
        </p:txBody>
      </p:sp>
      <p:pic>
        <p:nvPicPr>
          <p:cNvPr id="4" name="Immagine 4">
            <a:extLst>
              <a:ext uri="{FF2B5EF4-FFF2-40B4-BE49-F238E27FC236}">
                <a16:creationId xmlns:a16="http://schemas.microsoft.com/office/drawing/2014/main" id="{F8723E1B-4670-0E4B-A1F6-E9C32AC9318C}"/>
              </a:ext>
            </a:extLst>
          </p:cNvPr>
          <p:cNvPicPr>
            <a:picLocks noChangeAspect="1"/>
          </p:cNvPicPr>
          <p:nvPr/>
        </p:nvPicPr>
        <p:blipFill>
          <a:blip r:embed="rId2"/>
          <a:stretch>
            <a:fillRect/>
          </a:stretch>
        </p:blipFill>
        <p:spPr>
          <a:xfrm>
            <a:off x="178376" y="0"/>
            <a:ext cx="4139623" cy="983312"/>
          </a:xfrm>
          <a:prstGeom prst="rect">
            <a:avLst/>
          </a:prstGeom>
        </p:spPr>
      </p:pic>
    </p:spTree>
    <p:extLst>
      <p:ext uri="{BB962C8B-B14F-4D97-AF65-F5344CB8AC3E}">
        <p14:creationId xmlns:p14="http://schemas.microsoft.com/office/powerpoint/2010/main" val="310097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1A72FA-6541-5D46-B92C-C188012574B4}"/>
              </a:ext>
            </a:extLst>
          </p:cNvPr>
          <p:cNvSpPr>
            <a:spLocks noGrp="1"/>
          </p:cNvSpPr>
          <p:nvPr>
            <p:ph type="title"/>
          </p:nvPr>
        </p:nvSpPr>
        <p:spPr/>
        <p:txBody>
          <a:bodyPr/>
          <a:lstStyle/>
          <a:p>
            <a:r>
              <a:rPr lang="en-GB" dirty="0"/>
              <a:t>Docker Architecture </a:t>
            </a:r>
            <a:endParaRPr lang="it-IT" dirty="0"/>
          </a:p>
        </p:txBody>
      </p:sp>
      <p:pic>
        <p:nvPicPr>
          <p:cNvPr id="5" name="Immagine 5">
            <a:extLst>
              <a:ext uri="{FF2B5EF4-FFF2-40B4-BE49-F238E27FC236}">
                <a16:creationId xmlns:a16="http://schemas.microsoft.com/office/drawing/2014/main" id="{FF2DFFC6-109E-0A44-A94B-683FE960DAF0}"/>
              </a:ext>
            </a:extLst>
          </p:cNvPr>
          <p:cNvPicPr>
            <a:picLocks noChangeAspect="1"/>
          </p:cNvPicPr>
          <p:nvPr/>
        </p:nvPicPr>
        <p:blipFill>
          <a:blip r:embed="rId2"/>
          <a:stretch>
            <a:fillRect/>
          </a:stretch>
        </p:blipFill>
        <p:spPr>
          <a:xfrm>
            <a:off x="1740476" y="2074250"/>
            <a:ext cx="5933117" cy="3100532"/>
          </a:xfrm>
          <a:prstGeom prst="rect">
            <a:avLst/>
          </a:prstGeom>
        </p:spPr>
      </p:pic>
    </p:spTree>
    <p:extLst>
      <p:ext uri="{BB962C8B-B14F-4D97-AF65-F5344CB8AC3E}">
        <p14:creationId xmlns:p14="http://schemas.microsoft.com/office/powerpoint/2010/main" val="3866440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B992E6-EFDA-B14E-80B4-A94D16B924DD}"/>
              </a:ext>
            </a:extLst>
          </p:cNvPr>
          <p:cNvSpPr>
            <a:spLocks noGrp="1"/>
          </p:cNvSpPr>
          <p:nvPr>
            <p:ph type="title"/>
          </p:nvPr>
        </p:nvSpPr>
        <p:spPr/>
        <p:txBody>
          <a:bodyPr/>
          <a:lstStyle/>
          <a:p>
            <a:r>
              <a:rPr lang="en-GB" dirty="0"/>
              <a:t>Docker Advantages</a:t>
            </a:r>
            <a:endParaRPr lang="it-IT" dirty="0"/>
          </a:p>
        </p:txBody>
      </p:sp>
      <p:sp>
        <p:nvSpPr>
          <p:cNvPr id="3" name="Segnaposto contenuto 2">
            <a:extLst>
              <a:ext uri="{FF2B5EF4-FFF2-40B4-BE49-F238E27FC236}">
                <a16:creationId xmlns:a16="http://schemas.microsoft.com/office/drawing/2014/main" id="{CBA1A00E-26E8-7845-86C2-7465841FB702}"/>
              </a:ext>
            </a:extLst>
          </p:cNvPr>
          <p:cNvSpPr>
            <a:spLocks noGrp="1"/>
          </p:cNvSpPr>
          <p:nvPr>
            <p:ph idx="1"/>
          </p:nvPr>
        </p:nvSpPr>
        <p:spPr/>
        <p:txBody>
          <a:bodyPr/>
          <a:lstStyle/>
          <a:p>
            <a:pPr marL="342900" indent="-342900">
              <a:buFont typeface="Arial" panose="020B0604020202020204" pitchFamily="34" charset="0"/>
              <a:buChar char="•"/>
            </a:pPr>
            <a:r>
              <a:rPr lang="en-GB" dirty="0"/>
              <a:t>No VM management required: each security or software update is managed by the image creator</a:t>
            </a:r>
          </a:p>
          <a:p>
            <a:pPr marL="342900" indent="-342900">
              <a:buFont typeface="Arial" panose="020B0604020202020204" pitchFamily="34" charset="0"/>
              <a:buChar char="•"/>
            </a:pPr>
            <a:r>
              <a:rPr lang="en-GB" dirty="0"/>
              <a:t>Hardware allocation is managed by the docker engine</a:t>
            </a:r>
          </a:p>
          <a:p>
            <a:pPr marL="342900" indent="-342900">
              <a:buFont typeface="Arial" panose="020B0604020202020204" pitchFamily="34" charset="0"/>
              <a:buChar char="•"/>
            </a:pPr>
            <a:r>
              <a:rPr lang="en-GB" dirty="0"/>
              <a:t>Container environment is isolated from the host </a:t>
            </a:r>
          </a:p>
          <a:p>
            <a:pPr marL="342900" indent="-342900">
              <a:buFont typeface="Arial" panose="020B0604020202020204" pitchFamily="34" charset="0"/>
              <a:buChar char="•"/>
            </a:pPr>
            <a:r>
              <a:rPr lang="en-GB" dirty="0"/>
              <a:t>Full portability: the cluster can be run on a development machine or in a data </a:t>
            </a:r>
            <a:r>
              <a:rPr lang="en-GB" dirty="0" err="1"/>
              <a:t>center</a:t>
            </a:r>
            <a:r>
              <a:rPr lang="en-GB" dirty="0"/>
              <a:t> by just moving the docker compose file</a:t>
            </a:r>
          </a:p>
          <a:p>
            <a:pPr marL="342900" indent="-342900">
              <a:buFont typeface="Arial" panose="020B0604020202020204" pitchFamily="34" charset="0"/>
              <a:buChar char="•"/>
            </a:pPr>
            <a:r>
              <a:rPr lang="en-GB" dirty="0"/>
              <a:t>Scalable: if a new instance of a pipeline component is needed it can be spawned in few seconds</a:t>
            </a:r>
          </a:p>
        </p:txBody>
      </p:sp>
    </p:spTree>
    <p:extLst>
      <p:ext uri="{BB962C8B-B14F-4D97-AF65-F5344CB8AC3E}">
        <p14:creationId xmlns:p14="http://schemas.microsoft.com/office/powerpoint/2010/main" val="3040967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What</a:t>
            </a:r>
            <a:r>
              <a:rPr lang="it-IT" dirty="0"/>
              <a:t> </a:t>
            </a:r>
            <a:r>
              <a:rPr lang="it-IT" dirty="0" err="1"/>
              <a:t>Is</a:t>
            </a:r>
            <a:r>
              <a:rPr lang="it-IT" dirty="0"/>
              <a:t> A Pipeline?</a:t>
            </a:r>
          </a:p>
        </p:txBody>
      </p:sp>
      <p:sp>
        <p:nvSpPr>
          <p:cNvPr id="3" name="Segnaposto contenuto 2"/>
          <p:cNvSpPr>
            <a:spLocks noGrp="1"/>
          </p:cNvSpPr>
          <p:nvPr>
            <p:ph idx="1"/>
          </p:nvPr>
        </p:nvSpPr>
        <p:spPr/>
        <p:txBody>
          <a:bodyPr/>
          <a:lstStyle/>
          <a:p>
            <a:pPr marL="342900" indent="-342900">
              <a:buFont typeface="Arial" panose="020B0604020202020204" pitchFamily="34" charset="0"/>
              <a:buChar char="•"/>
            </a:pPr>
            <a:r>
              <a:rPr lang="it-IT" dirty="0"/>
              <a:t>A pipeline is </a:t>
            </a:r>
            <a:r>
              <a:rPr lang="en-GB" dirty="0"/>
              <a:t>a </a:t>
            </a:r>
            <a:r>
              <a:rPr lang="it-IT" dirty="0" err="1"/>
              <a:t>chain</a:t>
            </a:r>
            <a:r>
              <a:rPr lang="it-IT" dirty="0"/>
              <a:t> of software that </a:t>
            </a:r>
            <a:r>
              <a:rPr lang="it-IT" dirty="0" err="1"/>
              <a:t>proces</a:t>
            </a:r>
            <a:r>
              <a:rPr lang="en-GB" dirty="0"/>
              <a:t>s</a:t>
            </a:r>
            <a:r>
              <a:rPr lang="it-IT" dirty="0"/>
              <a:t> a stream of data</a:t>
            </a:r>
          </a:p>
          <a:p>
            <a:pPr marL="342900" indent="-342900">
              <a:buFont typeface="Arial" panose="020B0604020202020204" pitchFamily="34" charset="0"/>
              <a:buChar char="•"/>
            </a:pPr>
            <a:r>
              <a:rPr lang="it-IT" dirty="0" err="1"/>
              <a:t>Each</a:t>
            </a:r>
            <a:r>
              <a:rPr lang="it-IT" dirty="0"/>
              <a:t> software </a:t>
            </a:r>
            <a:r>
              <a:rPr lang="it-IT" dirty="0" err="1"/>
              <a:t>takes</a:t>
            </a:r>
            <a:r>
              <a:rPr lang="it-IT" dirty="0"/>
              <a:t> the </a:t>
            </a:r>
            <a:r>
              <a:rPr lang="it-IT" dirty="0" err="1"/>
              <a:t>incoming</a:t>
            </a:r>
            <a:r>
              <a:rPr lang="it-IT" dirty="0"/>
              <a:t> data, </a:t>
            </a:r>
            <a:r>
              <a:rPr lang="it-IT" dirty="0" err="1"/>
              <a:t>process</a:t>
            </a:r>
            <a:r>
              <a:rPr lang="it-IT" dirty="0"/>
              <a:t> it and </a:t>
            </a:r>
            <a:r>
              <a:rPr lang="it-IT" dirty="0" err="1"/>
              <a:t>forwards</a:t>
            </a:r>
            <a:r>
              <a:rPr lang="it-IT" dirty="0"/>
              <a:t> it to the </a:t>
            </a:r>
            <a:r>
              <a:rPr lang="it-IT" dirty="0" err="1"/>
              <a:t>next</a:t>
            </a:r>
            <a:r>
              <a:rPr lang="it-IT" dirty="0"/>
              <a:t> </a:t>
            </a:r>
            <a:r>
              <a:rPr lang="it-IT" dirty="0" err="1"/>
              <a:t>component</a:t>
            </a:r>
            <a:r>
              <a:rPr lang="it-IT" dirty="0"/>
              <a:t>  of the pipeline</a:t>
            </a:r>
          </a:p>
        </p:txBody>
      </p:sp>
      <p:sp>
        <p:nvSpPr>
          <p:cNvPr id="5" name="CasellaDiTesto 4">
            <a:extLst>
              <a:ext uri="{FF2B5EF4-FFF2-40B4-BE49-F238E27FC236}">
                <a16:creationId xmlns:a16="http://schemas.microsoft.com/office/drawing/2014/main" id="{E941054C-BAEC-AA4F-828E-193B3C4B21C6}"/>
              </a:ext>
            </a:extLst>
          </p:cNvPr>
          <p:cNvSpPr txBox="1"/>
          <p:nvPr/>
        </p:nvSpPr>
        <p:spPr>
          <a:xfrm>
            <a:off x="749030" y="6507804"/>
            <a:ext cx="184731" cy="369332"/>
          </a:xfrm>
          <a:prstGeom prst="rect">
            <a:avLst/>
          </a:prstGeom>
          <a:noFill/>
        </p:spPr>
        <p:txBody>
          <a:bodyPr wrap="none" rtlCol="0">
            <a:spAutoFit/>
          </a:bodyPr>
          <a:lstStyle/>
          <a:p>
            <a:endParaRPr lang="it-IT" dirty="0"/>
          </a:p>
        </p:txBody>
      </p:sp>
      <p:pic>
        <p:nvPicPr>
          <p:cNvPr id="11" name="Immagine 10" descr="Immagine che contiene cielo, montagna, erba, esterni&#10;&#10;Descrizione generata automaticamente">
            <a:extLst>
              <a:ext uri="{FF2B5EF4-FFF2-40B4-BE49-F238E27FC236}">
                <a16:creationId xmlns:a16="http://schemas.microsoft.com/office/drawing/2014/main" id="{84E23F6F-F96D-F943-BD63-CD5CB7167F07}"/>
              </a:ext>
            </a:extLst>
          </p:cNvPr>
          <p:cNvPicPr>
            <a:picLocks noChangeAspect="1"/>
          </p:cNvPicPr>
          <p:nvPr/>
        </p:nvPicPr>
        <p:blipFill>
          <a:blip r:embed="rId2"/>
          <a:stretch>
            <a:fillRect/>
          </a:stretch>
        </p:blipFill>
        <p:spPr>
          <a:xfrm>
            <a:off x="0" y="3511685"/>
            <a:ext cx="9144000" cy="2614478"/>
          </a:xfrm>
          <a:prstGeom prst="rect">
            <a:avLst/>
          </a:prstGeom>
        </p:spPr>
      </p:pic>
    </p:spTree>
    <p:extLst>
      <p:ext uri="{BB962C8B-B14F-4D97-AF65-F5344CB8AC3E}">
        <p14:creationId xmlns:p14="http://schemas.microsoft.com/office/powerpoint/2010/main" val="3383649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E27F83-A883-4545-A4F8-BE1F8C4C9462}"/>
              </a:ext>
            </a:extLst>
          </p:cNvPr>
          <p:cNvSpPr>
            <a:spLocks noGrp="1"/>
          </p:cNvSpPr>
          <p:nvPr>
            <p:ph type="title"/>
          </p:nvPr>
        </p:nvSpPr>
        <p:spPr/>
        <p:txBody>
          <a:bodyPr/>
          <a:lstStyle/>
          <a:p>
            <a:r>
              <a:rPr lang="en-GB" dirty="0"/>
              <a:t>Cluster Monitoring</a:t>
            </a:r>
            <a:endParaRPr lang="it-IT" dirty="0"/>
          </a:p>
        </p:txBody>
      </p:sp>
      <p:sp>
        <p:nvSpPr>
          <p:cNvPr id="3" name="Segnaposto contenuto 2">
            <a:extLst>
              <a:ext uri="{FF2B5EF4-FFF2-40B4-BE49-F238E27FC236}">
                <a16:creationId xmlns:a16="http://schemas.microsoft.com/office/drawing/2014/main" id="{A583F397-85CA-1147-8E57-FEDF6155A1E4}"/>
              </a:ext>
            </a:extLst>
          </p:cNvPr>
          <p:cNvSpPr>
            <a:spLocks noGrp="1"/>
          </p:cNvSpPr>
          <p:nvPr>
            <p:ph idx="1"/>
          </p:nvPr>
        </p:nvSpPr>
        <p:spPr/>
        <p:txBody>
          <a:bodyPr/>
          <a:lstStyle/>
          <a:p>
            <a:pPr marL="342900" indent="-342900">
              <a:buFont typeface="Arial" panose="020B0604020202020204" pitchFamily="34" charset="0"/>
              <a:buChar char="•"/>
            </a:pPr>
            <a:r>
              <a:rPr lang="en-GB" dirty="0"/>
              <a:t>Cluster monitoring is crucial in a production environment</a:t>
            </a:r>
          </a:p>
          <a:p>
            <a:pPr marL="342900" indent="-342900">
              <a:buFont typeface="Arial" panose="020B0604020202020204" pitchFamily="34" charset="0"/>
              <a:buChar char="•"/>
            </a:pPr>
            <a:r>
              <a:rPr lang="en-GB" dirty="0"/>
              <a:t>Metrics allow health checks and help identify when scaling is needed to avoid bottlenecks on the pipeline</a:t>
            </a:r>
          </a:p>
          <a:p>
            <a:pPr marL="342900" indent="-342900">
              <a:buFont typeface="Arial" panose="020B0604020202020204" pitchFamily="34" charset="0"/>
              <a:buChar char="•"/>
            </a:pPr>
            <a:r>
              <a:rPr lang="en-GB" dirty="0"/>
              <a:t>The same tool in the pipeline can be reused also for the monitoring of the pipeline itself</a:t>
            </a:r>
          </a:p>
          <a:p>
            <a:pPr marL="342900" indent="-342900">
              <a:buFont typeface="Arial" panose="020B0604020202020204" pitchFamily="34" charset="0"/>
              <a:buChar char="•"/>
            </a:pPr>
            <a:r>
              <a:rPr lang="en-GB" dirty="0" err="1"/>
              <a:t>Metricbeat</a:t>
            </a:r>
            <a:r>
              <a:rPr lang="en-GB" dirty="0"/>
              <a:t> collects cluster metrics </a:t>
            </a:r>
            <a:r>
              <a:rPr lang="en-GB"/>
              <a:t>and saves </a:t>
            </a:r>
            <a:r>
              <a:rPr lang="en-GB" dirty="0"/>
              <a:t>them to a dedicated </a:t>
            </a:r>
            <a:r>
              <a:rPr lang="en-GB" dirty="0" err="1"/>
              <a:t>Elasticsearch</a:t>
            </a:r>
            <a:r>
              <a:rPr lang="en-GB" dirty="0"/>
              <a:t> index </a:t>
            </a:r>
          </a:p>
          <a:p>
            <a:pPr marL="342900" indent="-342900">
              <a:buFont typeface="Arial" panose="020B0604020202020204" pitchFamily="34" charset="0"/>
              <a:buChar char="•"/>
            </a:pPr>
            <a:r>
              <a:rPr lang="en-GB" dirty="0"/>
              <a:t>A </a:t>
            </a:r>
            <a:r>
              <a:rPr lang="en-GB" dirty="0" err="1"/>
              <a:t>Kibana</a:t>
            </a:r>
            <a:r>
              <a:rPr lang="en-GB" dirty="0"/>
              <a:t> dashboard is used to perform monitoring</a:t>
            </a:r>
          </a:p>
        </p:txBody>
      </p:sp>
    </p:spTree>
    <p:extLst>
      <p:ext uri="{BB962C8B-B14F-4D97-AF65-F5344CB8AC3E}">
        <p14:creationId xmlns:p14="http://schemas.microsoft.com/office/powerpoint/2010/main" val="2935311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C24DC2-84FD-554C-B1B3-06EACD3571AD}"/>
              </a:ext>
            </a:extLst>
          </p:cNvPr>
          <p:cNvSpPr>
            <a:spLocks noGrp="1"/>
          </p:cNvSpPr>
          <p:nvPr>
            <p:ph type="title"/>
          </p:nvPr>
        </p:nvSpPr>
        <p:spPr/>
        <p:txBody>
          <a:bodyPr/>
          <a:lstStyle/>
          <a:p>
            <a:r>
              <a:rPr lang="it-IT" dirty="0" err="1"/>
              <a:t>Monitoring</a:t>
            </a:r>
            <a:r>
              <a:rPr lang="it-IT" dirty="0"/>
              <a:t> Dashboard</a:t>
            </a:r>
          </a:p>
        </p:txBody>
      </p:sp>
      <p:pic>
        <p:nvPicPr>
          <p:cNvPr id="5" name="Segnaposto contenuto 4">
            <a:extLst>
              <a:ext uri="{FF2B5EF4-FFF2-40B4-BE49-F238E27FC236}">
                <a16:creationId xmlns:a16="http://schemas.microsoft.com/office/drawing/2014/main" id="{6F37164A-CA00-2B4E-AE0E-55F797854599}"/>
              </a:ext>
            </a:extLst>
          </p:cNvPr>
          <p:cNvPicPr>
            <a:picLocks noGrp="1" noChangeAspect="1"/>
          </p:cNvPicPr>
          <p:nvPr>
            <p:ph idx="1"/>
          </p:nvPr>
        </p:nvPicPr>
        <p:blipFill>
          <a:blip r:embed="rId2"/>
          <a:stretch>
            <a:fillRect/>
          </a:stretch>
        </p:blipFill>
        <p:spPr>
          <a:xfrm>
            <a:off x="0" y="1282751"/>
            <a:ext cx="9144000" cy="4030654"/>
          </a:xfrm>
        </p:spPr>
      </p:pic>
    </p:spTree>
    <p:extLst>
      <p:ext uri="{BB962C8B-B14F-4D97-AF65-F5344CB8AC3E}">
        <p14:creationId xmlns:p14="http://schemas.microsoft.com/office/powerpoint/2010/main" val="4226852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11226B-336E-3B4E-BF88-FF06E5B0F65B}"/>
              </a:ext>
            </a:extLst>
          </p:cNvPr>
          <p:cNvSpPr>
            <a:spLocks noGrp="1"/>
          </p:cNvSpPr>
          <p:nvPr>
            <p:ph type="title"/>
          </p:nvPr>
        </p:nvSpPr>
        <p:spPr/>
        <p:txBody>
          <a:bodyPr/>
          <a:lstStyle/>
          <a:p>
            <a:r>
              <a:rPr lang="it-IT" dirty="0" err="1"/>
              <a:t>Why</a:t>
            </a:r>
            <a:r>
              <a:rPr lang="it-IT" dirty="0"/>
              <a:t> Do </a:t>
            </a:r>
            <a:r>
              <a:rPr lang="it-IT" dirty="0" err="1"/>
              <a:t>We</a:t>
            </a:r>
            <a:r>
              <a:rPr lang="it-IT" dirty="0"/>
              <a:t> </a:t>
            </a:r>
            <a:r>
              <a:rPr lang="it-IT" dirty="0" err="1"/>
              <a:t>Need</a:t>
            </a:r>
            <a:r>
              <a:rPr lang="it-IT" dirty="0"/>
              <a:t> A Pipeline?</a:t>
            </a:r>
          </a:p>
        </p:txBody>
      </p:sp>
      <p:sp>
        <p:nvSpPr>
          <p:cNvPr id="3" name="Segnaposto contenuto 2">
            <a:extLst>
              <a:ext uri="{FF2B5EF4-FFF2-40B4-BE49-F238E27FC236}">
                <a16:creationId xmlns:a16="http://schemas.microsoft.com/office/drawing/2014/main" id="{F321117A-BE0D-0D41-8A3A-4651BE7A5716}"/>
              </a:ext>
            </a:extLst>
          </p:cNvPr>
          <p:cNvSpPr>
            <a:spLocks noGrp="1"/>
          </p:cNvSpPr>
          <p:nvPr>
            <p:ph idx="1"/>
          </p:nvPr>
        </p:nvSpPr>
        <p:spPr/>
        <p:txBody>
          <a:bodyPr/>
          <a:lstStyle/>
          <a:p>
            <a:r>
              <a:rPr lang="it-IT" dirty="0"/>
              <a:t>Production </a:t>
            </a:r>
            <a:r>
              <a:rPr lang="it-IT" dirty="0" err="1"/>
              <a:t>environments</a:t>
            </a:r>
            <a:r>
              <a:rPr lang="it-IT" dirty="0"/>
              <a:t> are different from </a:t>
            </a:r>
            <a:r>
              <a:rPr lang="it-IT" dirty="0" err="1"/>
              <a:t>developments</a:t>
            </a:r>
            <a:r>
              <a:rPr lang="it-IT" dirty="0"/>
              <a:t> one:</a:t>
            </a:r>
            <a:endParaRPr lang="en-GB" dirty="0"/>
          </a:p>
          <a:p>
            <a:pPr marL="342900" indent="-342900">
              <a:buFont typeface="Arial" panose="020B0604020202020204" pitchFamily="34" charset="0"/>
              <a:buChar char="•"/>
            </a:pPr>
            <a:r>
              <a:rPr lang="it-IT" dirty="0"/>
              <a:t>Data are not </a:t>
            </a:r>
            <a:r>
              <a:rPr lang="it-IT" dirty="0" err="1"/>
              <a:t>already</a:t>
            </a:r>
            <a:r>
              <a:rPr lang="it-IT" dirty="0"/>
              <a:t> </a:t>
            </a:r>
            <a:r>
              <a:rPr lang="it-IT" dirty="0" err="1"/>
              <a:t>fully</a:t>
            </a:r>
            <a:r>
              <a:rPr lang="it-IT" dirty="0"/>
              <a:t> </a:t>
            </a:r>
            <a:r>
              <a:rPr lang="it-IT" dirty="0" err="1"/>
              <a:t>available</a:t>
            </a:r>
            <a:r>
              <a:rPr lang="it-IT" dirty="0"/>
              <a:t> </a:t>
            </a:r>
            <a:r>
              <a:rPr lang="it-IT" dirty="0" err="1"/>
              <a:t>as</a:t>
            </a:r>
            <a:r>
              <a:rPr lang="it-IT" dirty="0"/>
              <a:t> </a:t>
            </a:r>
            <a:r>
              <a:rPr lang="it-IT" dirty="0" err="1"/>
              <a:t>they</a:t>
            </a:r>
            <a:r>
              <a:rPr lang="it-IT" dirty="0"/>
              <a:t> come in real-time from </a:t>
            </a:r>
            <a:r>
              <a:rPr lang="it-IT" dirty="0" err="1"/>
              <a:t>thousands</a:t>
            </a:r>
            <a:r>
              <a:rPr lang="it-IT" dirty="0"/>
              <a:t> of </a:t>
            </a:r>
            <a:r>
              <a:rPr lang="it-IT" dirty="0" err="1"/>
              <a:t>producers</a:t>
            </a:r>
            <a:r>
              <a:rPr lang="it-IT" dirty="0"/>
              <a:t> (streamed data)</a:t>
            </a:r>
            <a:endParaRPr lang="en-GB" dirty="0"/>
          </a:p>
          <a:p>
            <a:pPr marL="342900" indent="-342900">
              <a:buFont typeface="Arial" panose="020B0604020202020204" pitchFamily="34" charset="0"/>
              <a:buChar char="•"/>
            </a:pPr>
            <a:r>
              <a:rPr lang="it-IT" dirty="0"/>
              <a:t>Time </a:t>
            </a:r>
            <a:r>
              <a:rPr lang="it-IT" dirty="0" err="1"/>
              <a:t>requirements</a:t>
            </a:r>
            <a:r>
              <a:rPr lang="it-IT" dirty="0"/>
              <a:t> on the processing are </a:t>
            </a:r>
            <a:r>
              <a:rPr lang="it-IT" dirty="0" err="1"/>
              <a:t>strict</a:t>
            </a:r>
            <a:r>
              <a:rPr lang="it-IT" dirty="0"/>
              <a:t> (real-time)</a:t>
            </a:r>
            <a:endParaRPr lang="en-GB" dirty="0"/>
          </a:p>
          <a:p>
            <a:pPr marL="342900" indent="-342900">
              <a:buFont typeface="Arial" panose="020B0604020202020204" pitchFamily="34" charset="0"/>
              <a:buChar char="•"/>
            </a:pPr>
            <a:r>
              <a:rPr lang="it-IT" dirty="0"/>
              <a:t>The production environment </a:t>
            </a:r>
            <a:r>
              <a:rPr lang="it-IT" dirty="0" err="1"/>
              <a:t>should</a:t>
            </a:r>
            <a:r>
              <a:rPr lang="it-IT" dirty="0"/>
              <a:t> be </a:t>
            </a:r>
            <a:r>
              <a:rPr lang="it-IT" dirty="0" err="1"/>
              <a:t>fault-tolerant</a:t>
            </a:r>
            <a:r>
              <a:rPr lang="it-IT" dirty="0"/>
              <a:t> and </a:t>
            </a:r>
            <a:r>
              <a:rPr lang="it-IT" dirty="0" err="1"/>
              <a:t>adapt</a:t>
            </a:r>
            <a:r>
              <a:rPr lang="it-IT" dirty="0"/>
              <a:t> to </a:t>
            </a:r>
            <a:r>
              <a:rPr lang="it-IT" dirty="0" err="1"/>
              <a:t>peaks</a:t>
            </a:r>
            <a:r>
              <a:rPr lang="it-IT" dirty="0"/>
              <a:t> of work (</a:t>
            </a:r>
            <a:r>
              <a:rPr lang="it-IT" dirty="0" err="1"/>
              <a:t>replicated</a:t>
            </a:r>
            <a:r>
              <a:rPr lang="it-IT" dirty="0"/>
              <a:t> and </a:t>
            </a:r>
            <a:r>
              <a:rPr lang="it-IT" dirty="0" err="1"/>
              <a:t>scalable</a:t>
            </a:r>
            <a:r>
              <a:rPr lang="it-IT" dirty="0"/>
              <a:t>)</a:t>
            </a:r>
            <a:endParaRPr lang="en-GB" dirty="0"/>
          </a:p>
          <a:p>
            <a:pPr marL="342900" indent="-342900">
              <a:buFont typeface="Arial" panose="020B0604020202020204" pitchFamily="34" charset="0"/>
              <a:buChar char="•"/>
            </a:pPr>
            <a:endParaRPr lang="en-GB" dirty="0"/>
          </a:p>
          <a:p>
            <a:r>
              <a:rPr lang="it-IT" dirty="0"/>
              <a:t>We </a:t>
            </a:r>
            <a:r>
              <a:rPr lang="it-IT" dirty="0" err="1"/>
              <a:t>need</a:t>
            </a:r>
            <a:r>
              <a:rPr lang="it-IT" dirty="0"/>
              <a:t> </a:t>
            </a:r>
            <a:r>
              <a:rPr lang="it-IT" dirty="0" err="1"/>
              <a:t>specialized</a:t>
            </a:r>
            <a:r>
              <a:rPr lang="it-IT" dirty="0"/>
              <a:t> software to support </a:t>
            </a:r>
            <a:r>
              <a:rPr lang="it-IT" dirty="0" err="1"/>
              <a:t>these</a:t>
            </a:r>
            <a:r>
              <a:rPr lang="it-IT" dirty="0"/>
              <a:t> </a:t>
            </a:r>
            <a:r>
              <a:rPr lang="it-IT" dirty="0" err="1"/>
              <a:t>requirements</a:t>
            </a:r>
            <a:endParaRPr lang="it-IT" dirty="0"/>
          </a:p>
        </p:txBody>
      </p:sp>
    </p:spTree>
    <p:extLst>
      <p:ext uri="{BB962C8B-B14F-4D97-AF65-F5344CB8AC3E}">
        <p14:creationId xmlns:p14="http://schemas.microsoft.com/office/powerpoint/2010/main" val="2305430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3A608C-0E5E-EC40-BEB9-656F5091F67F}"/>
              </a:ext>
            </a:extLst>
          </p:cNvPr>
          <p:cNvSpPr>
            <a:spLocks noGrp="1"/>
          </p:cNvSpPr>
          <p:nvPr>
            <p:ph type="title"/>
          </p:nvPr>
        </p:nvSpPr>
        <p:spPr/>
        <p:txBody>
          <a:bodyPr/>
          <a:lstStyle/>
          <a:p>
            <a:r>
              <a:rPr lang="en-GB" dirty="0"/>
              <a:t>Pipeline Overview</a:t>
            </a:r>
            <a:endParaRPr lang="it-IT" dirty="0"/>
          </a:p>
        </p:txBody>
      </p:sp>
      <p:pic>
        <p:nvPicPr>
          <p:cNvPr id="13" name="Immagine 12">
            <a:extLst>
              <a:ext uri="{FF2B5EF4-FFF2-40B4-BE49-F238E27FC236}">
                <a16:creationId xmlns:a16="http://schemas.microsoft.com/office/drawing/2014/main" id="{4E52EE52-CC67-8342-9612-F394F74957F9}"/>
              </a:ext>
            </a:extLst>
          </p:cNvPr>
          <p:cNvPicPr>
            <a:picLocks noChangeAspect="1"/>
          </p:cNvPicPr>
          <p:nvPr/>
        </p:nvPicPr>
        <p:blipFill>
          <a:blip r:embed="rId2"/>
          <a:stretch>
            <a:fillRect/>
          </a:stretch>
        </p:blipFill>
        <p:spPr>
          <a:xfrm>
            <a:off x="828582" y="1288079"/>
            <a:ext cx="7663777" cy="4837882"/>
          </a:xfrm>
          <a:prstGeom prst="rect">
            <a:avLst/>
          </a:prstGeom>
        </p:spPr>
      </p:pic>
    </p:spTree>
    <p:extLst>
      <p:ext uri="{BB962C8B-B14F-4D97-AF65-F5344CB8AC3E}">
        <p14:creationId xmlns:p14="http://schemas.microsoft.com/office/powerpoint/2010/main" val="3279731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933B50-FC20-6448-91CB-0F2D9D1394FC}"/>
              </a:ext>
            </a:extLst>
          </p:cNvPr>
          <p:cNvSpPr>
            <a:spLocks noGrp="1"/>
          </p:cNvSpPr>
          <p:nvPr>
            <p:ph type="title"/>
          </p:nvPr>
        </p:nvSpPr>
        <p:spPr/>
        <p:txBody>
          <a:bodyPr/>
          <a:lstStyle/>
          <a:p>
            <a:r>
              <a:rPr lang="en-GB" dirty="0"/>
              <a:t>Inputs Of The Pipeline</a:t>
            </a:r>
            <a:endParaRPr lang="it-IT" dirty="0"/>
          </a:p>
        </p:txBody>
      </p:sp>
      <p:sp>
        <p:nvSpPr>
          <p:cNvPr id="3" name="Segnaposto contenuto 2">
            <a:extLst>
              <a:ext uri="{FF2B5EF4-FFF2-40B4-BE49-F238E27FC236}">
                <a16:creationId xmlns:a16="http://schemas.microsoft.com/office/drawing/2014/main" id="{B7B4744D-92BF-EF4C-9ABA-C5E70CF720AE}"/>
              </a:ext>
            </a:extLst>
          </p:cNvPr>
          <p:cNvSpPr>
            <a:spLocks noGrp="1"/>
          </p:cNvSpPr>
          <p:nvPr>
            <p:ph idx="1"/>
          </p:nvPr>
        </p:nvSpPr>
        <p:spPr/>
        <p:txBody>
          <a:bodyPr/>
          <a:lstStyle/>
          <a:p>
            <a:r>
              <a:rPr lang="en-GB" dirty="0"/>
              <a:t>The </a:t>
            </a:r>
            <a:r>
              <a:rPr lang="en-GB" dirty="0" err="1"/>
              <a:t>Siae</a:t>
            </a:r>
            <a:r>
              <a:rPr lang="en-GB" dirty="0"/>
              <a:t> Performance monitoring dataset is used, but any data source that provides atomic logs can be used. </a:t>
            </a:r>
          </a:p>
          <a:p>
            <a:pPr marL="342900" indent="-342900">
              <a:buFont typeface="Arial" panose="020B0604020202020204" pitchFamily="34" charset="0"/>
              <a:buChar char="•"/>
            </a:pPr>
            <a:r>
              <a:rPr lang="en-GB" dirty="0"/>
              <a:t>On development a Python script that simulates the production of logs </a:t>
            </a:r>
          </a:p>
          <a:p>
            <a:pPr marL="342900" indent="-342900">
              <a:buFont typeface="Arial" panose="020B0604020202020204" pitchFamily="34" charset="0"/>
              <a:buChar char="•"/>
            </a:pPr>
            <a:r>
              <a:rPr lang="en-GB" dirty="0"/>
              <a:t>On production </a:t>
            </a:r>
            <a:r>
              <a:rPr lang="en-GB" dirty="0" err="1"/>
              <a:t>Filebeat</a:t>
            </a:r>
            <a:r>
              <a:rPr lang="en-GB" dirty="0"/>
              <a:t> collects classical textual logs from an observed directory or poll link monitoring API and publish them on Kafka</a:t>
            </a:r>
          </a:p>
          <a:p>
            <a:endParaRPr lang="en-GB" dirty="0"/>
          </a:p>
        </p:txBody>
      </p:sp>
    </p:spTree>
    <p:extLst>
      <p:ext uri="{BB962C8B-B14F-4D97-AF65-F5344CB8AC3E}">
        <p14:creationId xmlns:p14="http://schemas.microsoft.com/office/powerpoint/2010/main" val="765099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ED985D5-05D7-5B42-8B45-73B6AE7C1FE6}"/>
              </a:ext>
            </a:extLst>
          </p:cNvPr>
          <p:cNvSpPr>
            <a:spLocks noGrp="1"/>
          </p:cNvSpPr>
          <p:nvPr>
            <p:ph idx="1"/>
          </p:nvPr>
        </p:nvSpPr>
        <p:spPr/>
        <p:txBody>
          <a:bodyPr/>
          <a:lstStyle/>
          <a:p>
            <a:pPr marL="342900" indent="-342900">
              <a:buFont typeface="Arial" panose="020B0604020202020204" pitchFamily="34" charset="0"/>
              <a:buChar char="•"/>
            </a:pPr>
            <a:r>
              <a:rPr lang="en-GB" dirty="0"/>
              <a:t>Messages broker built upon publish-subscribe pattern</a:t>
            </a:r>
          </a:p>
          <a:p>
            <a:pPr marL="342900" indent="-342900">
              <a:buFont typeface="Arial" panose="020B0604020202020204" pitchFamily="34" charset="0"/>
              <a:buChar char="•"/>
            </a:pPr>
            <a:r>
              <a:rPr lang="en-GB" dirty="0"/>
              <a:t>Used as a buffering queue to handle peaks of work and to separate different source types</a:t>
            </a:r>
          </a:p>
          <a:p>
            <a:pPr marL="342900" indent="-342900">
              <a:buFont typeface="Arial" panose="020B0604020202020204" pitchFamily="34" charset="0"/>
              <a:buChar char="•"/>
            </a:pPr>
            <a:r>
              <a:rPr lang="en-GB" dirty="0"/>
              <a:t>Data producers publish their messages on a specific topic (pm, alarms)</a:t>
            </a:r>
          </a:p>
          <a:p>
            <a:pPr marL="342900" indent="-342900">
              <a:buFont typeface="Arial" panose="020B0604020202020204" pitchFamily="34" charset="0"/>
              <a:buChar char="•"/>
            </a:pPr>
            <a:r>
              <a:rPr lang="en-GB" dirty="0"/>
              <a:t>Each topic is a distinct and independent queue</a:t>
            </a:r>
          </a:p>
          <a:p>
            <a:pPr marL="342900" indent="-342900">
              <a:buFont typeface="Arial" panose="020B0604020202020204" pitchFamily="34" charset="0"/>
              <a:buChar char="•"/>
            </a:pPr>
            <a:r>
              <a:rPr lang="en-GB" dirty="0"/>
              <a:t>Multiple consumers can read a different subset of messages from the same topic by exploiting topic partitions and consumer groups</a:t>
            </a:r>
          </a:p>
          <a:p>
            <a:pPr marL="342900" indent="-342900">
              <a:buFont typeface="Arial" panose="020B0604020202020204" pitchFamily="34" charset="0"/>
              <a:buChar char="•"/>
            </a:pPr>
            <a:r>
              <a:rPr lang="en-GB" dirty="0"/>
              <a:t> Multiple instances can be grouped to form a cluster (using Zookeeper)</a:t>
            </a:r>
          </a:p>
        </p:txBody>
      </p:sp>
      <p:pic>
        <p:nvPicPr>
          <p:cNvPr id="6" name="Immagine 6">
            <a:extLst>
              <a:ext uri="{FF2B5EF4-FFF2-40B4-BE49-F238E27FC236}">
                <a16:creationId xmlns:a16="http://schemas.microsoft.com/office/drawing/2014/main" id="{25DAA51F-6387-9A46-BA77-F893EFEBB543}"/>
              </a:ext>
            </a:extLst>
          </p:cNvPr>
          <p:cNvPicPr>
            <a:picLocks noChangeAspect="1"/>
          </p:cNvPicPr>
          <p:nvPr/>
        </p:nvPicPr>
        <p:blipFill>
          <a:blip r:embed="rId2"/>
          <a:stretch>
            <a:fillRect/>
          </a:stretch>
        </p:blipFill>
        <p:spPr>
          <a:xfrm>
            <a:off x="334819" y="0"/>
            <a:ext cx="2066752" cy="1083426"/>
          </a:xfrm>
          <a:prstGeom prst="rect">
            <a:avLst/>
          </a:prstGeom>
        </p:spPr>
      </p:pic>
    </p:spTree>
    <p:extLst>
      <p:ext uri="{BB962C8B-B14F-4D97-AF65-F5344CB8AC3E}">
        <p14:creationId xmlns:p14="http://schemas.microsoft.com/office/powerpoint/2010/main" val="1676771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32EB13-A082-9D40-AEDB-02DEED0CEC3D}"/>
              </a:ext>
            </a:extLst>
          </p:cNvPr>
          <p:cNvSpPr>
            <a:spLocks noGrp="1"/>
          </p:cNvSpPr>
          <p:nvPr>
            <p:ph type="title"/>
          </p:nvPr>
        </p:nvSpPr>
        <p:spPr/>
        <p:txBody>
          <a:bodyPr/>
          <a:lstStyle/>
          <a:p>
            <a:r>
              <a:rPr lang="en-GB" dirty="0"/>
              <a:t>Kafka Cluster Architecture </a:t>
            </a:r>
            <a:endParaRPr lang="it-IT" dirty="0"/>
          </a:p>
        </p:txBody>
      </p:sp>
      <p:pic>
        <p:nvPicPr>
          <p:cNvPr id="6" name="Immagine 6">
            <a:extLst>
              <a:ext uri="{FF2B5EF4-FFF2-40B4-BE49-F238E27FC236}">
                <a16:creationId xmlns:a16="http://schemas.microsoft.com/office/drawing/2014/main" id="{DB92583F-90EF-8E4A-BF71-DD5F50AC17F6}"/>
              </a:ext>
            </a:extLst>
          </p:cNvPr>
          <p:cNvPicPr>
            <a:picLocks noChangeAspect="1"/>
          </p:cNvPicPr>
          <p:nvPr/>
        </p:nvPicPr>
        <p:blipFill>
          <a:blip r:embed="rId2"/>
          <a:stretch>
            <a:fillRect/>
          </a:stretch>
        </p:blipFill>
        <p:spPr>
          <a:xfrm>
            <a:off x="687531" y="2941204"/>
            <a:ext cx="4051300" cy="2476500"/>
          </a:xfrm>
          <a:prstGeom prst="rect">
            <a:avLst/>
          </a:prstGeom>
        </p:spPr>
      </p:pic>
      <p:pic>
        <p:nvPicPr>
          <p:cNvPr id="3" name="Immagine 3">
            <a:extLst>
              <a:ext uri="{FF2B5EF4-FFF2-40B4-BE49-F238E27FC236}">
                <a16:creationId xmlns:a16="http://schemas.microsoft.com/office/drawing/2014/main" id="{F6AD97E3-FA18-E040-90C5-383175AE1A67}"/>
              </a:ext>
            </a:extLst>
          </p:cNvPr>
          <p:cNvPicPr>
            <a:picLocks noChangeAspect="1"/>
          </p:cNvPicPr>
          <p:nvPr/>
        </p:nvPicPr>
        <p:blipFill>
          <a:blip r:embed="rId3"/>
          <a:stretch>
            <a:fillRect/>
          </a:stretch>
        </p:blipFill>
        <p:spPr>
          <a:xfrm>
            <a:off x="1856471" y="1507848"/>
            <a:ext cx="1827776" cy="986886"/>
          </a:xfrm>
          <a:prstGeom prst="rect">
            <a:avLst/>
          </a:prstGeom>
        </p:spPr>
      </p:pic>
      <p:pic>
        <p:nvPicPr>
          <p:cNvPr id="4" name="Immagine 4">
            <a:extLst>
              <a:ext uri="{FF2B5EF4-FFF2-40B4-BE49-F238E27FC236}">
                <a16:creationId xmlns:a16="http://schemas.microsoft.com/office/drawing/2014/main" id="{323A15D7-C426-7942-8283-7BEA124E2B9B}"/>
              </a:ext>
            </a:extLst>
          </p:cNvPr>
          <p:cNvPicPr>
            <a:picLocks noChangeAspect="1"/>
          </p:cNvPicPr>
          <p:nvPr/>
        </p:nvPicPr>
        <p:blipFill>
          <a:blip r:embed="rId4"/>
          <a:stretch>
            <a:fillRect/>
          </a:stretch>
        </p:blipFill>
        <p:spPr>
          <a:xfrm>
            <a:off x="5459754" y="2001291"/>
            <a:ext cx="2996715" cy="3088922"/>
          </a:xfrm>
          <a:prstGeom prst="rect">
            <a:avLst/>
          </a:prstGeom>
        </p:spPr>
      </p:pic>
    </p:spTree>
    <p:extLst>
      <p:ext uri="{BB962C8B-B14F-4D97-AF65-F5344CB8AC3E}">
        <p14:creationId xmlns:p14="http://schemas.microsoft.com/office/powerpoint/2010/main" val="1884490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9F1AEB5-C9B5-3645-9F08-D44184737426}"/>
              </a:ext>
            </a:extLst>
          </p:cNvPr>
          <p:cNvSpPr>
            <a:spLocks noGrp="1"/>
          </p:cNvSpPr>
          <p:nvPr>
            <p:ph idx="1"/>
          </p:nvPr>
        </p:nvSpPr>
        <p:spPr/>
        <p:txBody>
          <a:bodyPr/>
          <a:lstStyle/>
          <a:p>
            <a:pPr marL="342900" indent="-342900">
              <a:buFont typeface="Arial" panose="020B0604020202020204" pitchFamily="34" charset="0"/>
              <a:buChar char="•"/>
            </a:pPr>
            <a:r>
              <a:rPr lang="en-GB" dirty="0"/>
              <a:t>ETL tool</a:t>
            </a:r>
          </a:p>
          <a:p>
            <a:pPr marL="342900" indent="-342900">
              <a:buFont typeface="Arial" panose="020B0604020202020204" pitchFamily="34" charset="0"/>
              <a:buChar char="•"/>
            </a:pPr>
            <a:r>
              <a:rPr lang="en-GB" dirty="0"/>
              <a:t>Consumes Kafka topics, transforms and sends them to the storage as JSON documents</a:t>
            </a:r>
          </a:p>
          <a:p>
            <a:pPr marL="342900" indent="-342900">
              <a:buFont typeface="Arial" panose="020B0604020202020204" pitchFamily="34" charset="0"/>
              <a:buChar char="•"/>
            </a:pPr>
            <a:r>
              <a:rPr lang="en-GB" dirty="0"/>
              <a:t>Simple deployment: it just requires a pipeline file that describes the input, transformation and outputs.</a:t>
            </a:r>
          </a:p>
          <a:p>
            <a:pPr marL="342900" indent="-342900">
              <a:buFont typeface="Arial" panose="020B0604020202020204" pitchFamily="34" charset="0"/>
              <a:buChar char="•"/>
            </a:pPr>
            <a:r>
              <a:rPr lang="en-GB" dirty="0"/>
              <a:t>Stateless: each message is threatened as independent from the previous ones. By placing multiple </a:t>
            </a:r>
            <a:r>
              <a:rPr lang="en-GB" dirty="0" err="1"/>
              <a:t>Logstash</a:t>
            </a:r>
            <a:r>
              <a:rPr lang="en-GB" dirty="0"/>
              <a:t> instances with the same configuration in a Kafka consumer group the message queue can be consumed in parallel without requiring coordination</a:t>
            </a:r>
          </a:p>
          <a:p>
            <a:pPr marL="342900" indent="-342900">
              <a:buFont typeface="Arial" panose="020B0604020202020204" pitchFamily="34" charset="0"/>
              <a:buChar char="•"/>
            </a:pPr>
            <a:endParaRPr lang="it-IT" dirty="0"/>
          </a:p>
        </p:txBody>
      </p:sp>
      <p:pic>
        <p:nvPicPr>
          <p:cNvPr id="6" name="Immagine 6">
            <a:extLst>
              <a:ext uri="{FF2B5EF4-FFF2-40B4-BE49-F238E27FC236}">
                <a16:creationId xmlns:a16="http://schemas.microsoft.com/office/drawing/2014/main" id="{BE500ADC-5EE4-874F-A048-10EDE671FED6}"/>
              </a:ext>
            </a:extLst>
          </p:cNvPr>
          <p:cNvPicPr>
            <a:picLocks noChangeAspect="1"/>
          </p:cNvPicPr>
          <p:nvPr/>
        </p:nvPicPr>
        <p:blipFill>
          <a:blip r:embed="rId2"/>
          <a:stretch>
            <a:fillRect/>
          </a:stretch>
        </p:blipFill>
        <p:spPr>
          <a:xfrm>
            <a:off x="457200" y="103910"/>
            <a:ext cx="3191164" cy="923934"/>
          </a:xfrm>
          <a:prstGeom prst="rect">
            <a:avLst/>
          </a:prstGeom>
        </p:spPr>
      </p:pic>
    </p:spTree>
    <p:extLst>
      <p:ext uri="{BB962C8B-B14F-4D97-AF65-F5344CB8AC3E}">
        <p14:creationId xmlns:p14="http://schemas.microsoft.com/office/powerpoint/2010/main" val="4263533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F6DD6034-1277-0345-86CD-DD975969E6FF}"/>
              </a:ext>
            </a:extLst>
          </p:cNvPr>
          <p:cNvSpPr>
            <a:spLocks noGrp="1"/>
          </p:cNvSpPr>
          <p:nvPr>
            <p:ph idx="1"/>
          </p:nvPr>
        </p:nvSpPr>
        <p:spPr/>
        <p:txBody>
          <a:bodyPr/>
          <a:lstStyle/>
          <a:p>
            <a:pPr marL="342900" indent="-342900">
              <a:buFont typeface="Arial" panose="020B0604020202020204" pitchFamily="34" charset="0"/>
              <a:buChar char="•"/>
            </a:pPr>
            <a:r>
              <a:rPr lang="en-GB" dirty="0"/>
              <a:t>NoSql documents database </a:t>
            </a:r>
          </a:p>
          <a:p>
            <a:pPr marL="342900" indent="-342900">
              <a:buFont typeface="Arial" panose="020B0604020202020204" pitchFamily="34" charset="0"/>
              <a:buChar char="•"/>
            </a:pPr>
            <a:r>
              <a:rPr lang="en-GB" dirty="0"/>
              <a:t>Used as persistent storage for the processed data</a:t>
            </a:r>
          </a:p>
          <a:p>
            <a:pPr marL="342900" indent="-342900">
              <a:buFont typeface="Arial" panose="020B0604020202020204" pitchFamily="34" charset="0"/>
              <a:buChar char="•"/>
            </a:pPr>
            <a:r>
              <a:rPr lang="en-GB" dirty="0"/>
              <a:t>Data are stored as schema-less JSON document group by indexes (the equivalent of SQL tables)</a:t>
            </a:r>
          </a:p>
          <a:p>
            <a:pPr marL="342900" indent="-342900">
              <a:buFont typeface="Arial" panose="020B0604020202020204" pitchFamily="34" charset="0"/>
              <a:buChar char="•"/>
            </a:pPr>
            <a:r>
              <a:rPr lang="en-GB" dirty="0"/>
              <a:t>Indexes are text-search optimised</a:t>
            </a:r>
          </a:p>
          <a:p>
            <a:pPr marL="342900" indent="-342900">
              <a:buFont typeface="Arial" panose="020B0604020202020204" pitchFamily="34" charset="0"/>
              <a:buChar char="•"/>
            </a:pPr>
            <a:r>
              <a:rPr lang="en-GB" dirty="0"/>
              <a:t>Multiple instances can be grouped in a cluster: this provides fault tolerance and load distribution across all the replicas</a:t>
            </a:r>
          </a:p>
        </p:txBody>
      </p:sp>
      <p:pic>
        <p:nvPicPr>
          <p:cNvPr id="5" name="Immagine 5">
            <a:extLst>
              <a:ext uri="{FF2B5EF4-FFF2-40B4-BE49-F238E27FC236}">
                <a16:creationId xmlns:a16="http://schemas.microsoft.com/office/drawing/2014/main" id="{CCEDDF8C-8C3F-C741-934A-700A1620E8B3}"/>
              </a:ext>
            </a:extLst>
          </p:cNvPr>
          <p:cNvPicPr>
            <a:picLocks noChangeAspect="1"/>
          </p:cNvPicPr>
          <p:nvPr/>
        </p:nvPicPr>
        <p:blipFill>
          <a:blip r:embed="rId2"/>
          <a:stretch>
            <a:fillRect/>
          </a:stretch>
        </p:blipFill>
        <p:spPr>
          <a:xfrm>
            <a:off x="181494" y="102457"/>
            <a:ext cx="4148051" cy="903147"/>
          </a:xfrm>
          <a:prstGeom prst="rect">
            <a:avLst/>
          </a:prstGeom>
        </p:spPr>
      </p:pic>
    </p:spTree>
    <p:extLst>
      <p:ext uri="{BB962C8B-B14F-4D97-AF65-F5344CB8AC3E}">
        <p14:creationId xmlns:p14="http://schemas.microsoft.com/office/powerpoint/2010/main" val="402122793"/>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227</TotalTime>
  <Words>917</Words>
  <Application>Microsoft Macintosh PowerPoint</Application>
  <PresentationFormat>Presentazione su schermo (4:3)</PresentationFormat>
  <Paragraphs>95</Paragraphs>
  <Slides>21</Slides>
  <Notes>1</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21</vt:i4>
      </vt:variant>
    </vt:vector>
  </HeadingPairs>
  <TitlesOfParts>
    <vt:vector size="25" baseType="lpstr">
      <vt:lpstr>Arial</vt:lpstr>
      <vt:lpstr>Calibri</vt:lpstr>
      <vt:lpstr>Wingdings</vt:lpstr>
      <vt:lpstr>POLI</vt:lpstr>
      <vt:lpstr>Titolo presentazione sottotitolo</vt:lpstr>
      <vt:lpstr>What Is A Pipeline?</vt:lpstr>
      <vt:lpstr>Why Do We Need A Pipeline?</vt:lpstr>
      <vt:lpstr>Pipeline Overview</vt:lpstr>
      <vt:lpstr>Inputs Of The Pipeline</vt:lpstr>
      <vt:lpstr>Presentazione standard di PowerPoint</vt:lpstr>
      <vt:lpstr>Kafka Cluster Architecture </vt:lpstr>
      <vt:lpstr>Presentazione standard di PowerPoint</vt:lpstr>
      <vt:lpstr>Presentazione standard di PowerPoint</vt:lpstr>
      <vt:lpstr>Elasticsearch vs SQL</vt:lpstr>
      <vt:lpstr>Presentazione standard di PowerPoint</vt:lpstr>
      <vt:lpstr>How A Kibana Dashboard Look Likes</vt:lpstr>
      <vt:lpstr>Presentazione standard di PowerPoint</vt:lpstr>
      <vt:lpstr>Spark Role In The Pipeline</vt:lpstr>
      <vt:lpstr>Managing And Deploying The Pipeline</vt:lpstr>
      <vt:lpstr>Container vs VM</vt:lpstr>
      <vt:lpstr>Presentazione standard di PowerPoint</vt:lpstr>
      <vt:lpstr>Docker Architecture </vt:lpstr>
      <vt:lpstr>Docker Advantages</vt:lpstr>
      <vt:lpstr>Cluster Monitoring</vt:lpstr>
      <vt:lpstr>Monitoring Dashboard</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Matteo Formentin</cp:lastModifiedBy>
  <cp:revision>45</cp:revision>
  <dcterms:created xsi:type="dcterms:W3CDTF">2015-05-26T12:27:57Z</dcterms:created>
  <dcterms:modified xsi:type="dcterms:W3CDTF">2021-04-08T15:43:45Z</dcterms:modified>
</cp:coreProperties>
</file>